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61" r:id="rId6"/>
    <p:sldId id="262" r:id="rId7"/>
    <p:sldId id="259" r:id="rId8"/>
    <p:sldId id="266" r:id="rId9"/>
    <p:sldId id="260" r:id="rId10"/>
    <p:sldId id="265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ngemans, Marcel" initials="DM" lastIdx="3" clrIdx="0">
    <p:extLst>
      <p:ext uri="{19B8F6BF-5375-455C-9EA6-DF929625EA0E}">
        <p15:presenceInfo xmlns:p15="http://schemas.microsoft.com/office/powerpoint/2012/main" userId="Dingemans, Marc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1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werkblad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nijmj\AppData\Local\Microsoft\Windows\Temporary%20Internet%20Files\Content.Outlook\ZJEYRRQT\Kogerveldwijk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Blad2!$K$43</c:f>
              <c:strCache>
                <c:ptCount val="1"/>
                <c:pt idx="0">
                  <c:v>laag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Blad2!$J$44:$J$45</c:f>
              <c:strCache>
                <c:ptCount val="2"/>
                <c:pt idx="0">
                  <c:v>Kogerveldwijk</c:v>
                </c:pt>
                <c:pt idx="1">
                  <c:v>Zaanstad</c:v>
                </c:pt>
              </c:strCache>
            </c:strRef>
          </c:cat>
          <c:val>
            <c:numRef>
              <c:f>Blad2!$K$44:$K$45</c:f>
              <c:numCache>
                <c:formatCode>0%</c:formatCode>
                <c:ptCount val="2"/>
                <c:pt idx="0">
                  <c:v>0.20899999999999999</c:v>
                </c:pt>
                <c:pt idx="1">
                  <c:v>0.158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DB-435B-B0BA-98D77A3565BE}"/>
            </c:ext>
          </c:extLst>
        </c:ser>
        <c:ser>
          <c:idx val="1"/>
          <c:order val="1"/>
          <c:tx>
            <c:strRef>
              <c:f>Blad2!$L$43</c:f>
              <c:strCache>
                <c:ptCount val="1"/>
                <c:pt idx="0">
                  <c:v>midden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Blad2!$J$44:$J$45</c:f>
              <c:strCache>
                <c:ptCount val="2"/>
                <c:pt idx="0">
                  <c:v>Kogerveldwijk</c:v>
                </c:pt>
                <c:pt idx="1">
                  <c:v>Zaanstad</c:v>
                </c:pt>
              </c:strCache>
            </c:strRef>
          </c:cat>
          <c:val>
            <c:numRef>
              <c:f>Blad2!$L$44:$L$45</c:f>
              <c:numCache>
                <c:formatCode>0%</c:formatCode>
                <c:ptCount val="2"/>
                <c:pt idx="0">
                  <c:v>0.49299999999999999</c:v>
                </c:pt>
                <c:pt idx="1">
                  <c:v>0.49299999999999999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DB-435B-B0BA-98D77A3565BE}"/>
            </c:ext>
          </c:extLst>
        </c:ser>
        <c:ser>
          <c:idx val="2"/>
          <c:order val="2"/>
          <c:tx>
            <c:strRef>
              <c:f>Blad2!$M$43</c:f>
              <c:strCache>
                <c:ptCount val="1"/>
                <c:pt idx="0">
                  <c:v>hoog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Blad2!$J$44:$J$45</c:f>
              <c:strCache>
                <c:ptCount val="2"/>
                <c:pt idx="0">
                  <c:v>Kogerveldwijk</c:v>
                </c:pt>
                <c:pt idx="1">
                  <c:v>Zaanstad</c:v>
                </c:pt>
              </c:strCache>
            </c:strRef>
          </c:cat>
          <c:val>
            <c:numRef>
              <c:f>Blad2!$M$44:$M$45</c:f>
              <c:numCache>
                <c:formatCode>0%</c:formatCode>
                <c:ptCount val="2"/>
                <c:pt idx="0">
                  <c:v>0.29899999999999999</c:v>
                </c:pt>
                <c:pt idx="1">
                  <c:v>0.34899999999999998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DB-435B-B0BA-98D77A3565B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-1691055008"/>
        <c:axId val="-1691050656"/>
      </c:barChart>
      <c:catAx>
        <c:axId val="-16910550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691050656"/>
        <c:crosses val="autoZero"/>
        <c:auto val="1"/>
        <c:lblAlgn val="ctr"/>
        <c:lblOffset val="100"/>
        <c:noMultiLvlLbl val="0"/>
      </c:catAx>
      <c:valAx>
        <c:axId val="-169105065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-16910550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'2010-2017'!$A$64</c:f>
              <c:strCache>
                <c:ptCount val="1"/>
                <c:pt idx="0">
                  <c:v>Kogerveld</c:v>
                </c:pt>
              </c:strCache>
            </c:strRef>
          </c:tx>
          <c:marker>
            <c:symbol val="none"/>
          </c:marker>
          <c:cat>
            <c:numRef>
              <c:f>'2010-2017'!$B$63:$H$63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'2010-2017'!$B$64:$H$64</c:f>
              <c:numCache>
                <c:formatCode>0%</c:formatCode>
                <c:ptCount val="7"/>
                <c:pt idx="0">
                  <c:v>-5.0068587105624146E-2</c:v>
                </c:pt>
                <c:pt idx="1">
                  <c:v>-4.2599277978339352E-2</c:v>
                </c:pt>
                <c:pt idx="2">
                  <c:v>-2.2624434389140271E-2</c:v>
                </c:pt>
                <c:pt idx="3">
                  <c:v>-7.407407407407407E-2</c:v>
                </c:pt>
                <c:pt idx="4">
                  <c:v>-4.1666666666666664E-2</c:v>
                </c:pt>
                <c:pt idx="5">
                  <c:v>-1.7391304347826088E-3</c:v>
                </c:pt>
                <c:pt idx="6">
                  <c:v>3.1358885017421602E-2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960-465A-A6EC-46A387F59DB1}"/>
            </c:ext>
          </c:extLst>
        </c:ser>
        <c:ser>
          <c:idx val="1"/>
          <c:order val="1"/>
          <c:tx>
            <c:strRef>
              <c:f>'2010-2017'!$A$65</c:f>
              <c:strCache>
                <c:ptCount val="1"/>
                <c:pt idx="0">
                  <c:v>Zaanstad</c:v>
                </c:pt>
              </c:strCache>
            </c:strRef>
          </c:tx>
          <c:marker>
            <c:symbol val="none"/>
          </c:marker>
          <c:cat>
            <c:numRef>
              <c:f>'2010-2017'!$B$63:$H$63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'2010-2017'!$B$65:$H$65</c:f>
              <c:numCache>
                <c:formatCode>0%</c:formatCode>
                <c:ptCount val="7"/>
                <c:pt idx="0">
                  <c:v>4.8822188449848024E-3</c:v>
                </c:pt>
                <c:pt idx="1">
                  <c:v>9.0742386146662381E-3</c:v>
                </c:pt>
                <c:pt idx="2">
                  <c:v>-1.1671693800700676E-2</c:v>
                </c:pt>
                <c:pt idx="3">
                  <c:v>-2.674678697349964E-2</c:v>
                </c:pt>
                <c:pt idx="4">
                  <c:v>-1.6555323997429056E-2</c:v>
                </c:pt>
                <c:pt idx="5">
                  <c:v>1.5843780325985779E-3</c:v>
                </c:pt>
                <c:pt idx="6">
                  <c:v>1.700512130978981E-2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960-465A-A6EC-46A387F59D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691054464"/>
        <c:axId val="-1691047392"/>
      </c:lineChart>
      <c:catAx>
        <c:axId val="-1691054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1691047392"/>
        <c:crosses val="autoZero"/>
        <c:auto val="1"/>
        <c:lblAlgn val="ctr"/>
        <c:lblOffset val="100"/>
        <c:noMultiLvlLbl val="0"/>
      </c:catAx>
      <c:valAx>
        <c:axId val="-169104739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16910544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1-12T09:30:21.486" idx="2">
    <p:pos x="6660" y="3663"/>
    <p:text>en voetgangersbereikbaarheid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1-12T09:31:14.199" idx="3">
    <p:pos x="855" y="801"/>
    <p:text>Hier ook benoemen nabijheid ZMC, inzetten op Life Science &amp; Health?</p:text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93D6-386F-4553-9A5F-21E05E85DDDF}" type="datetimeFigureOut">
              <a:rPr lang="nl-NL" smtClean="0"/>
              <a:t>12-11-2020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98505-6A38-4612-A92F-A545E15B9E9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196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93D6-386F-4553-9A5F-21E05E85DDDF}" type="datetimeFigureOut">
              <a:rPr lang="nl-NL" smtClean="0"/>
              <a:t>12-11-2020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98505-6A38-4612-A92F-A545E15B9E9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8822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93D6-386F-4553-9A5F-21E05E85DDDF}" type="datetimeFigureOut">
              <a:rPr lang="nl-NL" smtClean="0"/>
              <a:t>12-11-2020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98505-6A38-4612-A92F-A545E15B9E92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59367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93D6-386F-4553-9A5F-21E05E85DDDF}" type="datetimeFigureOut">
              <a:rPr lang="nl-NL" smtClean="0"/>
              <a:t>12-11-2020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98505-6A38-4612-A92F-A545E15B9E9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9866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93D6-386F-4553-9A5F-21E05E85DDDF}" type="datetimeFigureOut">
              <a:rPr lang="nl-NL" smtClean="0"/>
              <a:t>12-11-2020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98505-6A38-4612-A92F-A545E15B9E92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64209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93D6-386F-4553-9A5F-21E05E85DDDF}" type="datetimeFigureOut">
              <a:rPr lang="nl-NL" smtClean="0"/>
              <a:t>12-11-2020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98505-6A38-4612-A92F-A545E15B9E9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25189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93D6-386F-4553-9A5F-21E05E85DDDF}" type="datetimeFigureOut">
              <a:rPr lang="nl-NL" smtClean="0"/>
              <a:t>12-11-2020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98505-6A38-4612-A92F-A545E15B9E9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5334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93D6-386F-4553-9A5F-21E05E85DDDF}" type="datetimeFigureOut">
              <a:rPr lang="nl-NL" smtClean="0"/>
              <a:t>12-11-2020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98505-6A38-4612-A92F-A545E15B9E9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179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93D6-386F-4553-9A5F-21E05E85DDDF}" type="datetimeFigureOut">
              <a:rPr lang="nl-NL" smtClean="0"/>
              <a:t>12-11-2020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98505-6A38-4612-A92F-A545E15B9E9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302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93D6-386F-4553-9A5F-21E05E85DDDF}" type="datetimeFigureOut">
              <a:rPr lang="nl-NL" smtClean="0"/>
              <a:t>12-11-2020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98505-6A38-4612-A92F-A545E15B9E9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44880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93D6-386F-4553-9A5F-21E05E85DDDF}" type="datetimeFigureOut">
              <a:rPr lang="nl-NL" smtClean="0"/>
              <a:t>12-11-2020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98505-6A38-4612-A92F-A545E15B9E9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938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93D6-386F-4553-9A5F-21E05E85DDDF}" type="datetimeFigureOut">
              <a:rPr lang="nl-NL" smtClean="0"/>
              <a:t>12-11-2020</a:t>
            </a:fld>
            <a:endParaRPr lang="nl-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98505-6A38-4612-A92F-A545E15B9E9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01204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93D6-386F-4553-9A5F-21E05E85DDDF}" type="datetimeFigureOut">
              <a:rPr lang="nl-NL" smtClean="0"/>
              <a:t>12-11-2020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98505-6A38-4612-A92F-A545E15B9E9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3671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93D6-386F-4553-9A5F-21E05E85DDDF}" type="datetimeFigureOut">
              <a:rPr lang="nl-NL" smtClean="0"/>
              <a:t>12-11-2020</a:t>
            </a:fld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98505-6A38-4612-A92F-A545E15B9E9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34456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93D6-386F-4553-9A5F-21E05E85DDDF}" type="datetimeFigureOut">
              <a:rPr lang="nl-NL" smtClean="0"/>
              <a:t>12-11-2020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98505-6A38-4612-A92F-A545E15B9E9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795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dirty="0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93D6-386F-4553-9A5F-21E05E85DDDF}" type="datetimeFigureOut">
              <a:rPr lang="nl-NL" smtClean="0"/>
              <a:t>12-11-2020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98505-6A38-4612-A92F-A545E15B9E9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36603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093D6-386F-4553-9A5F-21E05E85DDDF}" type="datetimeFigureOut">
              <a:rPr lang="nl-NL" smtClean="0"/>
              <a:t>12-11-2020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4E98505-6A38-4612-A92F-A545E15B9E9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9394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6224" y="561667"/>
            <a:ext cx="9100612" cy="1646302"/>
          </a:xfrm>
        </p:spPr>
        <p:txBody>
          <a:bodyPr/>
          <a:lstStyle/>
          <a:p>
            <a:pPr algn="l"/>
            <a:r>
              <a:rPr lang="nl-NL" dirty="0" smtClean="0"/>
              <a:t>Presentatie Economische analyse </a:t>
            </a:r>
            <a:r>
              <a:rPr lang="nl-NL" dirty="0" smtClean="0"/>
              <a:t>Kogerveld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515976" y="5990469"/>
            <a:ext cx="7766936" cy="1096899"/>
          </a:xfrm>
        </p:spPr>
        <p:txBody>
          <a:bodyPr/>
          <a:lstStyle/>
          <a:p>
            <a:r>
              <a:rPr lang="nl-NL" dirty="0" smtClean="0"/>
              <a:t>Menno Doppenberg</a:t>
            </a:r>
            <a:endParaRPr lang="nl-NL" dirty="0"/>
          </a:p>
        </p:txBody>
      </p:sp>
      <p:pic>
        <p:nvPicPr>
          <p:cNvPr id="4" name="Afbeelding 3" descr="https://img.noordhollandsdagblad.nl/2i0nZZ3QYrN8scHL0Ew_-MtVCEc=/fit-in/660x440/https%3A%2F%2Fcdn-kiosk-api.telegraaf.nl%2F145237c8-945d-11e7-8a6b-0db5725df74f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649" y="2207969"/>
            <a:ext cx="7425918" cy="46007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786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Conclusie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786517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Belangrijkste conclusies: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Vitale economie met stabiele werkgelegenheid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Gezondheidszorg belangrijke pijler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Kansen voor detailhandel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Tx/>
              <a:buNone/>
            </a:pPr>
            <a:r>
              <a:rPr lang="nl-NL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Wat gaan en zijn we nog aan het onderzoeken?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Goede mix tussen ruimte voor woningbouw en bedrijven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Welk vestigingsklimaat willen we creëren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Een succesvol Life,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&amp; Health cluster</a:t>
            </a:r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625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Vragen aan jullie!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817418" y="1704109"/>
            <a:ext cx="88114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Welke ondernemingen vindt u passen in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Kogerveldwijk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in 2040?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Noem: een type bedrijf of voorziening, een branche of een sector, of iets anders...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Zeven meest gestelde vragen van werkgev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756" y="3782292"/>
            <a:ext cx="3585152" cy="2489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5983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Inleiding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786516"/>
            <a:ext cx="8596668" cy="3880773"/>
          </a:xfrm>
        </p:spPr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nl-NL" dirty="0" smtClean="0"/>
              <a:t>Wat gaan we bespreken?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nl-NL" dirty="0" smtClean="0"/>
              <a:t>Economie belangrijk onderdeel van de ontwikkeling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nl-NL" dirty="0" smtClean="0"/>
              <a:t>Openingsvraag!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6436" y="3214256"/>
            <a:ext cx="5126182" cy="3286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25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Ontwikkeling werkgelegenheid </a:t>
            </a:r>
            <a:br>
              <a:rPr lang="nl-NL" dirty="0" smtClean="0"/>
            </a:br>
            <a:r>
              <a:rPr lang="nl-NL" dirty="0" smtClean="0"/>
              <a:t>&amp; opleidingsniveau</a:t>
            </a:r>
            <a:endParaRPr lang="nl-NL" dirty="0"/>
          </a:p>
        </p:txBody>
      </p:sp>
      <p:graphicFrame>
        <p:nvGraphicFramePr>
          <p:cNvPr id="3" name="Grafiek 2"/>
          <p:cNvGraphicFramePr/>
          <p:nvPr>
            <p:extLst>
              <p:ext uri="{D42A27DB-BD31-4B8C-83A1-F6EECF244321}">
                <p14:modId xmlns:p14="http://schemas.microsoft.com/office/powerpoint/2010/main" val="1941031867"/>
              </p:ext>
            </p:extLst>
          </p:nvPr>
        </p:nvGraphicFramePr>
        <p:xfrm>
          <a:off x="744583" y="2152357"/>
          <a:ext cx="3686740" cy="3314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hthoek 3"/>
          <p:cNvSpPr/>
          <p:nvPr/>
        </p:nvSpPr>
        <p:spPr>
          <a:xfrm>
            <a:off x="623207" y="552246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nl-NL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Figuur 1: Opleidingsniveau bewoners </a:t>
            </a:r>
            <a:r>
              <a:rPr lang="nl-NL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Kogerveld</a:t>
            </a:r>
            <a:r>
              <a:rPr lang="nl-NL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 Zaanstad</a:t>
            </a:r>
          </a:p>
        </p:txBody>
      </p:sp>
      <p:graphicFrame>
        <p:nvGraphicFramePr>
          <p:cNvPr id="5" name="Grafiek 4"/>
          <p:cNvGraphicFramePr/>
          <p:nvPr>
            <p:extLst>
              <p:ext uri="{D42A27DB-BD31-4B8C-83A1-F6EECF244321}">
                <p14:modId xmlns:p14="http://schemas.microsoft.com/office/powerpoint/2010/main" val="3679277931"/>
              </p:ext>
            </p:extLst>
          </p:nvPr>
        </p:nvGraphicFramePr>
        <p:xfrm>
          <a:off x="6719207" y="2152357"/>
          <a:ext cx="4732564" cy="2935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hthoek 5"/>
          <p:cNvSpPr/>
          <p:nvPr/>
        </p:nvSpPr>
        <p:spPr>
          <a:xfrm>
            <a:off x="6483532" y="546680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nl-NL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Figuur 2: Procentuele jaarlijkse ontwikkelingen van het aantal banen in </a:t>
            </a:r>
            <a:r>
              <a:rPr lang="nl-NL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Kogerveld</a:t>
            </a:r>
            <a:r>
              <a:rPr lang="nl-NL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 Zaanstad</a:t>
            </a:r>
          </a:p>
        </p:txBody>
      </p:sp>
    </p:spTree>
    <p:extLst>
      <p:ext uri="{BB962C8B-B14F-4D97-AF65-F5344CB8AC3E}">
        <p14:creationId xmlns:p14="http://schemas.microsoft.com/office/powerpoint/2010/main" val="807446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Werkgelegenheid naar sector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838200" y="1920240"/>
            <a:ext cx="106701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Gezondheidszorg 			(56%)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Industrie					(9%)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Groot- en detailhandel		(6%)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De Bouw					(4%)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Adviesdiensten				(2%)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Overig 					(23%)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3288" y="1836241"/>
            <a:ext cx="2552700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974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9088" y="201637"/>
            <a:ext cx="8596668" cy="1320800"/>
          </a:xfrm>
        </p:spPr>
        <p:txBody>
          <a:bodyPr/>
          <a:lstStyle/>
          <a:p>
            <a:r>
              <a:rPr lang="nl-NL" dirty="0" smtClean="0"/>
              <a:t>Economische sterkte- en ontwikkelpunten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562708" y="1392702"/>
            <a:ext cx="48486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Sterktes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Wijk heeft zelf </a:t>
            </a: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veel ondernemerskracht.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ZMC</a:t>
            </a:r>
            <a:endParaRPr lang="nl-NL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Goede bereikbaarheid</a:t>
            </a:r>
            <a:endParaRPr lang="nl-NL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Veel </a:t>
            </a: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supermarkten</a:t>
            </a: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nl-NL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Weinig </a:t>
            </a: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leegstand. </a:t>
            </a:r>
            <a:endParaRPr lang="nl-NL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Groei van aantal woningen en diversiteit van de bevolking betekent meer besteedbaar inkomen en meer kansen. </a:t>
            </a:r>
            <a:endParaRPr lang="nl-NL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Aanwezigheid </a:t>
            </a: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station 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Veel </a:t>
            </a: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kleine bedrijvigheid waaronder ook een aantal innovatieve ondernemers </a:t>
            </a:r>
            <a:endParaRPr lang="nl-NL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Mogelijkheid </a:t>
            </a: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tot bedrijfsvastgoed ontwikkeling onder de hoogspanning. </a:t>
            </a:r>
          </a:p>
        </p:txBody>
      </p:sp>
      <p:sp>
        <p:nvSpPr>
          <p:cNvPr id="4" name="Rechthoek 3"/>
          <p:cNvSpPr/>
          <p:nvPr/>
        </p:nvSpPr>
        <p:spPr>
          <a:xfrm>
            <a:off x="5411372" y="1392702"/>
            <a:ext cx="6096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Zwaktes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Grote druk op woningbouwontwikkeling en daarmee economische ontwikkeling in de knel. 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Bedrijventerrein tussen de Paltrokstraat en het spoor </a:t>
            </a: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heeft een wat </a:t>
            </a: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rommelig</a:t>
            </a: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uitstraling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Daarnaast </a:t>
            </a: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dit bedrijventerrein slecht bereikbaar vanuit omliggende buurten 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Veel concurrentie </a:t>
            </a: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voor supermarkten</a:t>
            </a: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nl-NL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Versterken van detailhandel </a:t>
            </a: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geen eenvoudige zaak</a:t>
            </a: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nl-NL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Hoe ondervang je het verdwijnen van bedrijven en dus banen? Hoe help je mensen die in die sectoren werkzaam zijn weer aan werk? 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Gefaseerde </a:t>
            </a: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ontwikkeling en afhankelijkheid van private partijen om mee te bewegen in de ontwikkelingen. 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Verkeersdruk buiten de hoofdinfrastructuur 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Ontbreken van eenvoudige fietsbereikbaarheid </a:t>
            </a: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station en voetgangersbereikbaarheid. </a:t>
            </a:r>
            <a:endParaRPr lang="nl-NL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82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4328" y="73303"/>
            <a:ext cx="8714779" cy="1320800"/>
          </a:xfrm>
        </p:spPr>
        <p:txBody>
          <a:bodyPr/>
          <a:lstStyle/>
          <a:p>
            <a:r>
              <a:rPr lang="nl-NL" dirty="0" smtClean="0"/>
              <a:t>Economische sterkte- en ontwikkelpunten (2)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389206" y="1225689"/>
            <a:ext cx="630701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Kansen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Ondernemersinitiatieven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Knooppuntontwikkeling </a:t>
            </a: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door aantrekken beroepsopleiding/ verzorging </a:t>
            </a: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Wijk- </a:t>
            </a: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ontmoetingsplek </a:t>
            </a: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woningen voor </a:t>
            </a: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verzorgenden 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Komst </a:t>
            </a: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zwembad/ therapiebaden 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Versterking netwerk duurzaamheid 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Ruimte </a:t>
            </a: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voor bedrijvigheid/ niet-woon functies onder de </a:t>
            </a: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hoogspanningskabels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Bundelen van bedrijfsunits, zodat die elkaar kunnen versterken </a:t>
            </a:r>
            <a:endParaRPr lang="nl-NL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Vanwege </a:t>
            </a: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goede bereikbaarheid meer werknemers van buiten Zaanstad trekken, zodat er een tegen spitsbeweging </a:t>
            </a: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komt</a:t>
            </a:r>
            <a:endParaRPr lang="nl-NL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Flexibele werkplekken </a:t>
            </a: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creëren.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Investeren </a:t>
            </a: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onderscheidende detailhandel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Horeca </a:t>
            </a:r>
            <a:endParaRPr lang="nl-NL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Kansen voor kantoorontwikkeling/ integrale gebiedsontwikkeling rond </a:t>
            </a: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station</a:t>
            </a:r>
            <a:endParaRPr lang="nl-NL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Nabijheid ZMC (en in zetten op Life, </a:t>
            </a: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&amp; Health)</a:t>
            </a:r>
            <a:endParaRPr lang="nl-NL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6485205" y="1394103"/>
            <a:ext cx="558780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nl-NL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Bedreigingen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Zorg </a:t>
            </a: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 het duurzaam borgen van economische ontwikkeling. Weet de wijk de ondernemers ook vast te houden</a:t>
            </a: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Woonwerkcombinaties </a:t>
            </a: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blijken soms moeilijk te verkopen. </a:t>
            </a:r>
            <a:endParaRPr lang="nl-NL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Woningbouw </a:t>
            </a: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levert het meeste aan grondwaarde op. Bedrijven/kantoren zijn minder lucratief voor grondeigenaren </a:t>
            </a:r>
            <a:endParaRPr lang="nl-NL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Weinig </a:t>
            </a: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bereidheid tot investering in commercieel vastgoed 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Economische </a:t>
            </a: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crisis</a:t>
            </a: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nl-NL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 veel bedrijvigheid maakt plaats voor woningbouw. </a:t>
            </a: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Corona</a:t>
            </a: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wat betekent dit voor het gebruik van het openbaar vervoer, onze manier van werken en de financiële middelen die mensen beschikbaar hebben?</a:t>
            </a:r>
          </a:p>
        </p:txBody>
      </p:sp>
    </p:spTree>
    <p:extLst>
      <p:ext uri="{BB962C8B-B14F-4D97-AF65-F5344CB8AC3E}">
        <p14:creationId xmlns:p14="http://schemas.microsoft.com/office/powerpoint/2010/main" val="401771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1628" y="417377"/>
            <a:ext cx="11049001" cy="1325563"/>
          </a:xfrm>
        </p:spPr>
        <p:txBody>
          <a:bodyPr/>
          <a:lstStyle/>
          <a:p>
            <a:r>
              <a:rPr lang="nl-NL" dirty="0" smtClean="0"/>
              <a:t>Aanbod commercieel vastgoed versus leegstand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511628" y="1441665"/>
            <a:ext cx="896999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Kogerveld</a:t>
            </a: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bedraagt de voorraad aan commercieel vastgoed 80.000m2, waarvan 60.000m2 bedrijfsruimte. Hierna volgen op ruime afstand winkels en kantoren. Horecaruimte sluit de rij.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nl-NL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leegstand is met 4,4 % bijzonder laag. In Zaanstad ligt deze rond de 7,5%. De leegstand van bedrijfsruimte is vergelijkbaar met die van Zaanstad, maar voor kantoren, winkels en horeca ligt de leegstand veel lager. </a:t>
            </a:r>
            <a:endParaRPr lang="nl-NL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nl-NL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Leegstand is afgelopen jaren snel ingevuld. Tegelijk </a:t>
            </a: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vormt dit een uitdaging: er is weinig ruimte voor </a:t>
            </a:r>
            <a:r>
              <a:rPr lang="nl-NL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uitbreiding/nieuwe economische activiteit </a:t>
            </a:r>
            <a:endParaRPr lang="nl-NL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71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Geplande m2’s voor bedrijven en voorzieningen (reeds gepland)</a:t>
            </a:r>
            <a:endParaRPr lang="nl-NL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927726"/>
              </p:ext>
            </p:extLst>
          </p:nvPr>
        </p:nvGraphicFramePr>
        <p:xfrm>
          <a:off x="677863" y="2369126"/>
          <a:ext cx="10890684" cy="40316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22671">
                  <a:extLst>
                    <a:ext uri="{9D8B030D-6E8A-4147-A177-3AD203B41FA5}">
                      <a16:colId xmlns:a16="http://schemas.microsoft.com/office/drawing/2014/main" val="1305170722"/>
                    </a:ext>
                  </a:extLst>
                </a:gridCol>
                <a:gridCol w="2722671">
                  <a:extLst>
                    <a:ext uri="{9D8B030D-6E8A-4147-A177-3AD203B41FA5}">
                      <a16:colId xmlns:a16="http://schemas.microsoft.com/office/drawing/2014/main" val="4133429016"/>
                    </a:ext>
                  </a:extLst>
                </a:gridCol>
                <a:gridCol w="2722671">
                  <a:extLst>
                    <a:ext uri="{9D8B030D-6E8A-4147-A177-3AD203B41FA5}">
                      <a16:colId xmlns:a16="http://schemas.microsoft.com/office/drawing/2014/main" val="4191363800"/>
                    </a:ext>
                  </a:extLst>
                </a:gridCol>
                <a:gridCol w="2722671">
                  <a:extLst>
                    <a:ext uri="{9D8B030D-6E8A-4147-A177-3AD203B41FA5}">
                      <a16:colId xmlns:a16="http://schemas.microsoft.com/office/drawing/2014/main" val="905333338"/>
                    </a:ext>
                  </a:extLst>
                </a:gridCol>
              </a:tblGrid>
              <a:tr h="503959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Project </a:t>
                      </a:r>
                      <a:endParaRPr lang="nl-NL" sz="8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04" marR="494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Voorzieningen en / of bedrijvigheid</a:t>
                      </a:r>
                      <a:endParaRPr lang="nl-NL" sz="8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04" marR="494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Aantal m2’s</a:t>
                      </a:r>
                      <a:endParaRPr lang="nl-NL" sz="8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04" marR="494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Gebouwtypologie</a:t>
                      </a:r>
                      <a:endParaRPr lang="nl-NL" sz="8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04" marR="49404" marT="0" marB="0"/>
                </a:tc>
                <a:extLst>
                  <a:ext uri="{0D108BD9-81ED-4DB2-BD59-A6C34878D82A}">
                    <a16:rowId xmlns:a16="http://schemas.microsoft.com/office/drawing/2014/main" val="3764104940"/>
                  </a:ext>
                </a:extLst>
              </a:tr>
              <a:tr h="1007920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Hofwijk Noord fase 1</a:t>
                      </a:r>
                      <a:endParaRPr lang="nl-NL" sz="8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04" marR="4940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nl-NL" sz="800" dirty="0">
                          <a:effectLst/>
                        </a:rPr>
                        <a:t>Horeca aan de Zaan</a:t>
                      </a:r>
                    </a:p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nl-NL" sz="800" dirty="0">
                          <a:effectLst/>
                        </a:rPr>
                        <a:t>…</a:t>
                      </a:r>
                      <a:endParaRPr lang="nl-NL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04" marR="494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Horeca = 400 m2</a:t>
                      </a:r>
                    </a:p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commerciële plint = ?</a:t>
                      </a:r>
                      <a:endParaRPr lang="nl-NL" sz="8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04" marR="494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Vrijstaand aan de Zaan</a:t>
                      </a:r>
                    </a:p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Levendige plint</a:t>
                      </a:r>
                      <a:endParaRPr lang="nl-NL" sz="8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04" marR="49404" marT="0" marB="0"/>
                </a:tc>
                <a:extLst>
                  <a:ext uri="{0D108BD9-81ED-4DB2-BD59-A6C34878D82A}">
                    <a16:rowId xmlns:a16="http://schemas.microsoft.com/office/drawing/2014/main" val="1059017676"/>
                  </a:ext>
                </a:extLst>
              </a:tr>
              <a:tr h="1007920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Oostzijderpark</a:t>
                      </a:r>
                      <a:endParaRPr lang="nl-NL" sz="8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04" marR="4940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nl-NL" sz="800" dirty="0">
                          <a:effectLst/>
                        </a:rPr>
                        <a:t>Horeca</a:t>
                      </a:r>
                    </a:p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nl-NL" sz="800" dirty="0">
                          <a:effectLst/>
                        </a:rPr>
                        <a:t>….</a:t>
                      </a:r>
                      <a:endParaRPr lang="nl-NL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04" marR="494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Totaal 1.500 m2</a:t>
                      </a:r>
                      <a:endParaRPr lang="nl-NL" sz="8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04" marR="494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Levendige plint</a:t>
                      </a:r>
                      <a:endParaRPr lang="nl-NL" sz="8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04" marR="49404" marT="0" marB="0"/>
                </a:tc>
                <a:extLst>
                  <a:ext uri="{0D108BD9-81ED-4DB2-BD59-A6C34878D82A}">
                    <a16:rowId xmlns:a16="http://schemas.microsoft.com/office/drawing/2014/main" val="1600313382"/>
                  </a:ext>
                </a:extLst>
              </a:tr>
              <a:tr h="503959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Jufferstraat</a:t>
                      </a:r>
                      <a:endParaRPr lang="nl-NL" sz="8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04" marR="4940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nl-NL" sz="800" dirty="0">
                          <a:effectLst/>
                        </a:rPr>
                        <a:t>Nog in te vullen</a:t>
                      </a:r>
                      <a:endParaRPr lang="nl-NL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04" marR="494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965 m2</a:t>
                      </a:r>
                      <a:endParaRPr lang="nl-NL" sz="8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04" marR="494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Levendige plint</a:t>
                      </a:r>
                      <a:endParaRPr lang="nl-NL" sz="8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04" marR="49404" marT="0" marB="0"/>
                </a:tc>
                <a:extLst>
                  <a:ext uri="{0D108BD9-81ED-4DB2-BD59-A6C34878D82A}">
                    <a16:rowId xmlns:a16="http://schemas.microsoft.com/office/drawing/2014/main" val="217223143"/>
                  </a:ext>
                </a:extLst>
              </a:tr>
              <a:tr h="503959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Paltrok</a:t>
                      </a:r>
                      <a:endParaRPr lang="nl-NL" sz="8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04" marR="4940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nl-NL" sz="800" dirty="0">
                          <a:effectLst/>
                        </a:rPr>
                        <a:t>Nog in te vullen</a:t>
                      </a:r>
                      <a:endParaRPr lang="nl-NL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04" marR="494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Ca. 3.000 m2</a:t>
                      </a:r>
                      <a:endParaRPr lang="nl-NL" sz="8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04" marR="494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Levendige plint + 1</a:t>
                      </a:r>
                      <a:r>
                        <a:rPr lang="nl-NL" sz="800" baseline="30000" dirty="0">
                          <a:effectLst/>
                        </a:rPr>
                        <a:t>e</a:t>
                      </a:r>
                      <a:r>
                        <a:rPr lang="nl-NL" sz="800" dirty="0">
                          <a:effectLst/>
                        </a:rPr>
                        <a:t> verdieping</a:t>
                      </a:r>
                      <a:endParaRPr lang="nl-NL" sz="8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04" marR="49404" marT="0" marB="0"/>
                </a:tc>
                <a:extLst>
                  <a:ext uri="{0D108BD9-81ED-4DB2-BD59-A6C34878D82A}">
                    <a16:rowId xmlns:a16="http://schemas.microsoft.com/office/drawing/2014/main" val="3117639990"/>
                  </a:ext>
                </a:extLst>
              </a:tr>
              <a:tr h="503959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Hilko</a:t>
                      </a:r>
                      <a:endParaRPr lang="nl-NL" sz="8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04" marR="4940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30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nl-NL" sz="800" dirty="0">
                          <a:effectLst/>
                        </a:rPr>
                        <a:t>Nog onbekend</a:t>
                      </a:r>
                      <a:endParaRPr lang="nl-NL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04" marR="494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8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04" marR="494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 </a:t>
                      </a:r>
                      <a:endParaRPr lang="nl-NL" sz="8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04" marR="49404" marT="0" marB="0"/>
                </a:tc>
                <a:extLst>
                  <a:ext uri="{0D108BD9-81ED-4DB2-BD59-A6C34878D82A}">
                    <a16:rowId xmlns:a16="http://schemas.microsoft.com/office/drawing/2014/main" val="2521807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634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Meenemen in de uitwerking van het economische programma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998806" y="2110154"/>
            <a:ext cx="995992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Investeren in relatie met het ZMC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Ruimte voor bedrijvigheid reserveren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Formuleren aanpak detailhandel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Stationsgebied economisch concentratiepunt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Trainings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/ondernemingsprogramma voor ondernemers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Behoud huidige verdeling aantal inwoners versus banen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Bereikbaarheid</a:t>
            </a:r>
          </a:p>
        </p:txBody>
      </p:sp>
    </p:spTree>
    <p:extLst>
      <p:ext uri="{BB962C8B-B14F-4D97-AF65-F5344CB8AC3E}">
        <p14:creationId xmlns:p14="http://schemas.microsoft.com/office/powerpoint/2010/main" val="115125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Override1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DEREE">
    <a:majorFont>
      <a:latin typeface="EurostileConReg"/>
      <a:ea typeface=""/>
      <a:cs typeface=""/>
    </a:majorFont>
    <a:minorFont>
      <a:latin typeface="Arial"/>
      <a:ea typeface=""/>
      <a:cs typeface="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DEREE">
    <a:majorFont>
      <a:latin typeface="EurostileConReg"/>
      <a:ea typeface=""/>
      <a:cs typeface=""/>
    </a:majorFont>
    <a:minorFont>
      <a:latin typeface="Arial"/>
      <a:ea typeface=""/>
      <a:cs typeface="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597</TotalTime>
  <Words>721</Words>
  <Application>Microsoft Office PowerPoint</Application>
  <PresentationFormat>Breedbeeld</PresentationFormat>
  <Paragraphs>117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Presentatie Economische analyse Kogerveld</vt:lpstr>
      <vt:lpstr>Inleiding</vt:lpstr>
      <vt:lpstr>Ontwikkeling werkgelegenheid  &amp; opleidingsniveau</vt:lpstr>
      <vt:lpstr>Werkgelegenheid naar sector</vt:lpstr>
      <vt:lpstr>Economische sterkte- en ontwikkelpunten</vt:lpstr>
      <vt:lpstr>Economische sterkte- en ontwikkelpunten (2)</vt:lpstr>
      <vt:lpstr>Aanbod commercieel vastgoed versus leegstand</vt:lpstr>
      <vt:lpstr>Geplande m2’s voor bedrijven en voorzieningen (reeds gepland)</vt:lpstr>
      <vt:lpstr>Meenemen in de uitwerking van het economische programma</vt:lpstr>
      <vt:lpstr>Conclusie </vt:lpstr>
      <vt:lpstr>Vragen aan jullie!</vt:lpstr>
    </vt:vector>
  </TitlesOfParts>
  <Company>Gemeente Zaanstad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Economische analyse Kogerveld (concept)</dc:title>
  <dc:creator>Doppenberg, Menno</dc:creator>
  <cp:lastModifiedBy>Doppenberg, Menno</cp:lastModifiedBy>
  <cp:revision>16</cp:revision>
  <dcterms:created xsi:type="dcterms:W3CDTF">2020-11-02T10:04:20Z</dcterms:created>
  <dcterms:modified xsi:type="dcterms:W3CDTF">2020-11-12T13:52:27Z</dcterms:modified>
</cp:coreProperties>
</file>